
<file path=[Content_Types].xml><?xml version="1.0" encoding="utf-8"?>
<Types xmlns="http://schemas.openxmlformats.org/package/2006/content-types">
  <Default Extension="emf" ContentType="image/x-em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60" r:id="rId4"/>
    <p:sldId id="261" r:id="rId5"/>
    <p:sldId id="275" r:id="rId6"/>
    <p:sldId id="276" r:id="rId7"/>
    <p:sldId id="277" r:id="rId8"/>
    <p:sldId id="278" r:id="rId9"/>
    <p:sldId id="279" r:id="rId10"/>
    <p:sldId id="280" r:id="rId11"/>
    <p:sldId id="274" r:id="rId12"/>
    <p:sldId id="273" r:id="rId13"/>
    <p:sldId id="262" r:id="rId14"/>
    <p:sldId id="263" r:id="rId15"/>
    <p:sldId id="264" r:id="rId16"/>
    <p:sldId id="281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5" autoAdjust="0"/>
    <p:restoredTop sz="94660"/>
  </p:normalViewPr>
  <p:slideViewPr>
    <p:cSldViewPr snapToGrid="0" showGuides="1">
      <p:cViewPr varScale="1">
        <p:scale>
          <a:sx n="38" d="100"/>
          <a:sy n="38" d="100"/>
        </p:scale>
        <p:origin x="54" y="11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C6D1A-3681-472E-86C0-ED8F520FB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8DC3A-6F11-47B4-8D25-F93032153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433FD-442A-4867-8D99-ADAE471C6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1D514-C128-4BBF-922C-781E889E2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9F73A-75D7-4B2A-B862-F0506838D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89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DA68-BC48-4356-9132-D97F100E7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685C37-8929-45A4-ACCE-F1ED2AEEB5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9D992-58DF-46AF-9E76-738B33E1A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7464F-BAAE-4FF7-85B6-3F651F342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B8167-127C-48A7-807E-840686B4C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25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D4CBCA-95F1-44E5-8CA6-5C98A42A2E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09D831-9D37-47D0-A62B-AC2448C4F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826AE-589D-497A-91B5-2003578F2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84341-D55F-4CBF-AEE0-557C4E7E4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BCE33-3D04-40D6-ACBD-0EE9800B1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07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A3C72-8CAA-44D4-83A1-FA7E3EFF8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76A60-A271-4526-8C35-E751F74B8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575C2-6ABA-4FB5-863E-4A0BDA3D1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251E9-4E0D-4855-ADD6-525B971F8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F3E2C-5584-4164-8748-970FE6D34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189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4F450-317B-4CC8-80F3-5AFC308B8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ABED13-0B7F-443E-BEB2-52252FA2F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FABB4-075F-45D1-8E6A-46BCBC586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BAAE9-0A1C-4594-94AE-46162B6AF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7BBA0-FADA-4D9C-9734-EE06927AD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15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DC4B1-0DA3-409A-A275-D3D61A89A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08D77-8356-4F68-A0CA-396529D785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12896-A7D4-4964-B0D1-316F59847D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49F66-DC0C-4DDE-908D-4893F10C3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79DC7B-21F1-4C36-8C2C-5FB3E00E6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FAAFF-5831-486C-8655-A37F105A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824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BA952-C1E9-44F7-9B11-45F12D903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FCC7A0-726A-44E8-A7F6-C5D5F7E52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CECB51-052F-4797-A09C-9036140CC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3FAC51-2300-4B11-854E-1973EE84E0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D76B4F-7E67-4E78-B40B-675147CA2D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B1A605-503D-435B-8DA7-DD1BE4FB8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070487-9620-4225-8EBE-77BA2C375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F0E81C-2D0D-4C9B-BF5D-06DAEC9F3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378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65169-D184-4757-A35D-26BCBF9DE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CE3468-38E7-412C-8B76-8ADDA9C55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266441-D894-4BFA-A03A-36EBF931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4A7CE-EDE2-4C69-89DF-DE0FD05B0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69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2BA0DA-B022-4659-A0AC-CAA3C31ED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AF9156-E2D8-492B-8C2D-2445FC89A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95627D-B0F2-46E2-8F06-1E3B50722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391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247F1-2ECE-44F7-8424-CA592E74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72174-A518-4C13-974E-187CFE293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533F4E-5945-4788-91DF-5B69BE69CC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BC6EF0-75C1-4B59-8A3B-3C3EB772B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33DEE-1A27-497E-BA8A-CBA564D81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4B5B5-0A20-448B-A25C-7F52592E5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97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AA137-B517-4595-8AF2-4A0C9E79F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0EE162-E879-4E77-A179-09FFEC3E5E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5E511-BD6E-450E-BC8B-98313FAB1E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03F7B3-FBE2-46BF-A5A2-DCA03E6E6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1FD9AF-FD71-406B-881A-4721784E5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0B1DF-1F32-4B06-80E1-0C6D5AE44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23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1C85C6-B330-4129-9ED2-9E700309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F2CEC-462F-4D43-85C7-08C5A0EB2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82EF1-57F6-4A36-A03A-B19EA0B666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181E6-CEB4-4BB7-A34E-BACE82CE7646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066BB-F7AF-49BB-A626-BED144448C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04C23-21CF-4F78-AD6F-2EBAC2F7DC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74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72095-B78E-4BE1-A930-B7BF1FCE13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Management system for:</a:t>
            </a:r>
            <a:br>
              <a:rPr lang="en-US" sz="3600" dirty="0"/>
            </a:br>
            <a:br>
              <a:rPr lang="en-US" dirty="0"/>
            </a:br>
            <a:r>
              <a:rPr lang="en-US" sz="5300" dirty="0"/>
              <a:t>Academy of the handsome men and beautiful woman(</a:t>
            </a:r>
            <a:r>
              <a:rPr lang="en-US" sz="5300" dirty="0">
                <a:solidFill>
                  <a:srgbClr val="FF0000"/>
                </a:solidFill>
              </a:rPr>
              <a:t>BEA</a:t>
            </a:r>
            <a:r>
              <a:rPr lang="en-US" sz="5300" dirty="0"/>
              <a:t>)</a:t>
            </a:r>
            <a:br>
              <a:rPr lang="en-US" sz="5300" dirty="0"/>
            </a:br>
            <a:r>
              <a:rPr lang="en-US" sz="5300" dirty="0"/>
              <a:t>web application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5BC8BF6-F459-4DF4-8A6A-9AE552FF8D2F}"/>
              </a:ext>
            </a:extLst>
          </p:cNvPr>
          <p:cNvSpPr txBox="1">
            <a:spLocks/>
          </p:cNvSpPr>
          <p:nvPr/>
        </p:nvSpPr>
        <p:spPr>
          <a:xfrm>
            <a:off x="1384300" y="3903663"/>
            <a:ext cx="9144000" cy="14303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author: Kristina Shiryagina </a:t>
            </a:r>
          </a:p>
          <a:p>
            <a:r>
              <a:rPr lang="en-US" sz="4000" dirty="0"/>
              <a:t>supervisor: Prof. Dr Olivier </a:t>
            </a:r>
            <a:r>
              <a:rPr lang="en-US" sz="4000" dirty="0" err="1"/>
              <a:t>Biberstein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366806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2763F5F-18EC-4401-B288-D1B4BA215FDC}"/>
              </a:ext>
            </a:extLst>
          </p:cNvPr>
          <p:cNvSpPr txBox="1"/>
          <p:nvPr/>
        </p:nvSpPr>
        <p:spPr>
          <a:xfrm>
            <a:off x="841248" y="4460383"/>
            <a:ext cx="10509504" cy="11936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Smolensk Institute Saint Petersburg</a:t>
            </a:r>
          </a:p>
        </p:txBody>
      </p:sp>
      <p:pic>
        <p:nvPicPr>
          <p:cNvPr id="5" name="Content Placeholder 4" descr="A body of water&#10;&#10;Description automatically generated">
            <a:extLst>
              <a:ext uri="{FF2B5EF4-FFF2-40B4-BE49-F238E27FC236}">
                <a16:creationId xmlns:a16="http://schemas.microsoft.com/office/drawing/2014/main" id="{DFBF0270-82AE-40C7-A654-DBED0954F8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40" b="-1"/>
          <a:stretch/>
        </p:blipFill>
        <p:spPr>
          <a:xfrm>
            <a:off x="250182" y="220253"/>
            <a:ext cx="5738492" cy="4081291"/>
          </a:xfrm>
          <a:prstGeom prst="rect">
            <a:avLst/>
          </a:prstGeom>
        </p:spPr>
      </p:pic>
      <p:pic>
        <p:nvPicPr>
          <p:cNvPr id="8" name="Picture 7" descr="A person walking in the snow&#10;&#10;Description automatically generated">
            <a:extLst>
              <a:ext uri="{FF2B5EF4-FFF2-40B4-BE49-F238E27FC236}">
                <a16:creationId xmlns:a16="http://schemas.microsoft.com/office/drawing/2014/main" id="{43B68A03-AEA7-46CD-886A-86D005ED5F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9" r="2" b="2"/>
          <a:stretch/>
        </p:blipFill>
        <p:spPr>
          <a:xfrm>
            <a:off x="6203325" y="220252"/>
            <a:ext cx="5738491" cy="408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82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52C32B-07BC-4566-972B-8B00BC62A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524" y="332314"/>
            <a:ext cx="6089903" cy="4305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A3CD3A3-D3C1-4567-BEC0-3A50E9A3A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AA2DF3-4219-43B4-96E4-9473E605A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9670444" cy="1344168"/>
          </a:xfrm>
        </p:spPr>
        <p:txBody>
          <a:bodyPr anchor="ctr">
            <a:norm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First steps of my work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6D13EF-D431-4D0F-BFFC-1B5A686F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734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78DE22-DF94-483B-AF8F-866A13522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User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0B993C-FBE3-43C0-BC11-D9112051B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5219" y="961812"/>
            <a:ext cx="6974960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06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49F9A-CCB3-47D6-9193-613F88F9A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for user and participant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C963F3D-D81C-4BCE-A2F4-A64521A72C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5190" y="1825625"/>
            <a:ext cx="478161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186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2D876F-4F3E-44AF-8CBF-FA448B8D7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009" y="1002988"/>
            <a:ext cx="5469750" cy="51037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E854B5-2967-4467-833B-C9BD538FA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79368" cy="592233"/>
          </a:xfrm>
        </p:spPr>
        <p:txBody>
          <a:bodyPr>
            <a:normAutofit fontScale="90000"/>
          </a:bodyPr>
          <a:lstStyle/>
          <a:p>
            <a:r>
              <a:rPr lang="en-US" dirty="0"/>
              <a:t>Use case for administrator and lecturer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27DC0-ABED-4223-9256-485B289EF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7847"/>
            <a:ext cx="10515600" cy="483911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718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ECA3E-ECFF-476A-BE36-69D424629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4875"/>
          </a:xfrm>
        </p:spPr>
        <p:txBody>
          <a:bodyPr/>
          <a:lstStyle/>
          <a:p>
            <a:r>
              <a:rPr lang="en-US"/>
              <a:t>Domain 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4095E-5DED-4505-B3F2-A563A24AEC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AD996-1937-4CC3-891D-1CE105D61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456" y="1922584"/>
            <a:ext cx="6451088" cy="444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24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18ED8-C47B-40B6-B4CE-E6E2AB7B4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 of System Features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DE93C-32F8-4659-B9D8-45A4022B7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• Online registration.</a:t>
            </a:r>
          </a:p>
          <a:p>
            <a:pPr marL="0" indent="0">
              <a:buNone/>
            </a:pPr>
            <a:r>
              <a:rPr lang="en-US" dirty="0"/>
              <a:t>• Log in.</a:t>
            </a:r>
          </a:p>
          <a:p>
            <a:pPr marL="0" indent="0">
              <a:buNone/>
            </a:pPr>
            <a:r>
              <a:rPr lang="en-US" dirty="0"/>
              <a:t>• Manage User information.</a:t>
            </a:r>
          </a:p>
          <a:p>
            <a:pPr marL="0" indent="0">
              <a:buNone/>
            </a:pPr>
            <a:r>
              <a:rPr lang="en-US" dirty="0"/>
              <a:t>• Manage Offering Courses.</a:t>
            </a:r>
          </a:p>
          <a:p>
            <a:pPr marL="0" indent="0">
              <a:buNone/>
            </a:pPr>
            <a:r>
              <a:rPr lang="en-US" dirty="0"/>
              <a:t>• Course registration.</a:t>
            </a:r>
          </a:p>
          <a:p>
            <a:pPr marL="0" indent="0">
              <a:buNone/>
            </a:pPr>
            <a:r>
              <a:rPr lang="en-US" dirty="0"/>
              <a:t>• Exam registration (order an exam).</a:t>
            </a:r>
          </a:p>
        </p:txBody>
      </p:sp>
    </p:spTree>
    <p:extLst>
      <p:ext uri="{BB962C8B-B14F-4D97-AF65-F5344CB8AC3E}">
        <p14:creationId xmlns:p14="http://schemas.microsoft.com/office/powerpoint/2010/main" val="16441431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D420B-2401-4AE7-B37D-B27BA49A4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302EF2-456D-4EA9-8A2E-41A069F9D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7596" y="1825625"/>
            <a:ext cx="889680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897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32B1E8-BC40-4380-97A6-14C0320AE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BEABD9-E1ED-49C7-8734-5494C88E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AAAB2-6232-4312-903F-17BF98D46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CRUD METHODS FOR ADMIN</a:t>
            </a:r>
            <a:endParaRPr lang="en-US" sz="2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079372-3F70-4A86-898A-E0E71BEEF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24" y="424328"/>
            <a:ext cx="5191602" cy="39739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788DDF-FB20-4768-9A41-88AED2F8A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935" y="505937"/>
            <a:ext cx="5212080" cy="381071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7341211-05E5-4FDD-98B1-F551CD0EA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9512"/>
            <a:ext cx="0" cy="914400"/>
          </a:xfrm>
          <a:prstGeom prst="line">
            <a:avLst/>
          </a:prstGeom>
          <a:ln w="1905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BC1A134-3BFE-45DA-8F32-A5147D1F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6976872" cy="1344168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CREATE AND UPDATE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120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E1738E-89CA-434A-BDFD-E7687FB46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1024" y="320040"/>
            <a:ext cx="5746903" cy="43052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A3CD3A3-D3C1-4567-BEC0-3A50E9A3A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AAAB2-6232-4312-903F-17BF98D46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Sd for </a:t>
            </a: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CRUD METHODS FOR ADMIN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6D13EF-D431-4D0F-BFFC-1B5A686F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BC1A134-3BFE-45DA-8F32-A5147D1F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6976872" cy="1344168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Process add course</a:t>
            </a:r>
          </a:p>
        </p:txBody>
      </p:sp>
    </p:spTree>
    <p:extLst>
      <p:ext uri="{BB962C8B-B14F-4D97-AF65-F5344CB8AC3E}">
        <p14:creationId xmlns:p14="http://schemas.microsoft.com/office/powerpoint/2010/main" val="3018025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D4116-FEED-439C-8310-033530D2B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639B2-958D-4DA4-8649-77C85C164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is a part of the application BEA.</a:t>
            </a:r>
          </a:p>
          <a:p>
            <a:r>
              <a:rPr lang="en-US" dirty="0"/>
              <a:t>BEA is an online academy that offers different courses 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Beauty course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Beauty instructor course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Future courses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2382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67748-5F5F-4116-8CC7-E5A83202E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 for order an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E3D30-1358-4BE8-8972-4784BD532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D6CD4D-8975-43C4-84CA-C0778E81B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868" y="1825625"/>
            <a:ext cx="4166663" cy="404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705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1A1FE-2B49-4D9A-9972-E31FE7B67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640" y="320040"/>
            <a:ext cx="9277671" cy="430529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A3CD3A3-D3C1-4567-BEC0-3A50E9A3A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1F2B5F-AC23-4C0C-88E6-203AEA14C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Implementation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6D13EF-D431-4D0F-BFFC-1B5A686F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82049-6749-402B-BB1D-059BD5F6E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6976872" cy="1344168"/>
          </a:xfrm>
        </p:spPr>
        <p:txBody>
          <a:bodyPr anchor="ctr"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Spring Boot + Angular</a:t>
            </a:r>
          </a:p>
          <a:p>
            <a:endParaRPr lang="en-US" sz="1700">
              <a:solidFill>
                <a:schemeClr val="bg1"/>
              </a:solidFill>
            </a:endParaRPr>
          </a:p>
          <a:p>
            <a:endParaRPr lang="en-US" sz="1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994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D9E70-7414-4014-91ED-24C23B2B6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an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85E93-F94F-4CA9-8184-1686C2213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JUNIT</a:t>
            </a:r>
          </a:p>
          <a:p>
            <a:r>
              <a:rPr lang="en-US" dirty="0"/>
              <a:t>CHECKLIST</a:t>
            </a:r>
          </a:p>
          <a:p>
            <a:r>
              <a:rPr lang="en-US" dirty="0"/>
              <a:t>POSTMAN</a:t>
            </a:r>
          </a:p>
          <a:p>
            <a:r>
              <a:rPr lang="en-US" dirty="0"/>
              <a:t>DATABASE TESTING</a:t>
            </a:r>
          </a:p>
          <a:p>
            <a:r>
              <a:rPr lang="en-US" dirty="0"/>
              <a:t>SECURITY TESTING</a:t>
            </a:r>
          </a:p>
          <a:p>
            <a:r>
              <a:rPr lang="en-US" dirty="0"/>
              <a:t>USABILITY TEST</a:t>
            </a:r>
          </a:p>
        </p:txBody>
      </p:sp>
    </p:spTree>
    <p:extLst>
      <p:ext uri="{BB962C8B-B14F-4D97-AF65-F5344CB8AC3E}">
        <p14:creationId xmlns:p14="http://schemas.microsoft.com/office/powerpoint/2010/main" val="36485736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90C34-9778-4D1F-ACF8-2FC7DAA1C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future work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7964D65-F801-4BCC-ACFF-07B5E30AA1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0535256"/>
              </p:ext>
            </p:extLst>
          </p:nvPr>
        </p:nvGraphicFramePr>
        <p:xfrm>
          <a:off x="838200" y="1825625"/>
          <a:ext cx="10515600" cy="4495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59910382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730798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System analysis and design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    System Implementation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Database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Spring boot and angular connection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Concept classes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     Features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Login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Registration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Admin tools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Course registration (partially)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Order registration (partially)</a:t>
                      </a:r>
                    </a:p>
                    <a:p>
                      <a:pPr marL="0" indent="0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System testing(partially)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9247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0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042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105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45171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90944-EF57-49DA-AF37-7B361E551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09E9A-6D19-474A-B74D-B3730DF98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Microservices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The goal of future work is to build a number of smaller microservices.</a:t>
            </a:r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/>
              <a:t>Microservices offer faster development cycles and have better scaling.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97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42C06-183C-4034-8145-51BDE09D3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3E99E-9E8B-4DAD-A799-7045EBAE0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Project Vision</a:t>
            </a:r>
          </a:p>
          <a:p>
            <a:r>
              <a:rPr lang="en-US" dirty="0"/>
              <a:t>Project Organization</a:t>
            </a:r>
          </a:p>
          <a:p>
            <a:r>
              <a:rPr lang="en-US" dirty="0"/>
              <a:t>Phase Analysis</a:t>
            </a:r>
          </a:p>
          <a:p>
            <a:r>
              <a:rPr lang="en-US" dirty="0"/>
              <a:t>Phase Design</a:t>
            </a:r>
          </a:p>
          <a:p>
            <a:r>
              <a:rPr lang="en-US" dirty="0"/>
              <a:t>Phase Implementation</a:t>
            </a:r>
          </a:p>
          <a:p>
            <a:r>
              <a:rPr lang="en-US" dirty="0"/>
              <a:t>Testing</a:t>
            </a:r>
          </a:p>
          <a:p>
            <a:r>
              <a:rPr lang="en-US" dirty="0"/>
              <a:t>Conclusion and future work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524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B069F-27F8-454D-A7FF-435F1583F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Vision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2A20D-0552-479F-A84A-2EA712765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91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30AE81-1605-435F-9781-A0FD9DF9A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Chorus of pupils of the Smolny Institute. Graduation Album of 1889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953A7B0-1628-4FF2-BE5B-70B60200A9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5" r="18527"/>
          <a:stretch/>
        </p:blipFill>
        <p:spPr>
          <a:xfrm>
            <a:off x="4917347" y="974086"/>
            <a:ext cx="5430704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593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vintage photo of 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1DA88F7A-F77B-4B13-AF01-07922760E8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405C0E-AF9F-4AED-B589-B77DAEEF0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199861"/>
            <a:ext cx="8856059" cy="13368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Lessons of music</a:t>
            </a:r>
          </a:p>
        </p:txBody>
      </p:sp>
    </p:spTree>
    <p:extLst>
      <p:ext uri="{BB962C8B-B14F-4D97-AF65-F5344CB8AC3E}">
        <p14:creationId xmlns:p14="http://schemas.microsoft.com/office/powerpoint/2010/main" val="1233637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1FBD4BA0-5E13-4403-B4A7-40DF3A0185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22F0806-F5D8-4CCD-A924-6CC3D7BB26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C48C9CA8-31F2-4E7F-B5F8-52BB1996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C590ED89-E9C6-402B-8700-DCDA66952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1A6861F9-7385-40F8-BA83-B8DFF7F33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D41F8744-72EA-46E8-ABFE-852031D4A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9F0E0968-3DB0-43C4-8318-A6D9119D4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33CE9E31-D43C-454C-BFBE-C030D98E2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3927A156-CD49-44E3-BA78-CE0AA0250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2B83C26B-3353-4E6D-86D4-9461A7A86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3">
              <a:extLst>
                <a:ext uri="{FF2B5EF4-FFF2-40B4-BE49-F238E27FC236}">
                  <a16:creationId xmlns:a16="http://schemas.microsoft.com/office/drawing/2014/main" id="{2FB70090-1FB7-4335-9B1E-1E7EC6A2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4">
              <a:extLst>
                <a:ext uri="{FF2B5EF4-FFF2-40B4-BE49-F238E27FC236}">
                  <a16:creationId xmlns:a16="http://schemas.microsoft.com/office/drawing/2014/main" id="{B862257F-455F-4E18-A480-B22E8EFE1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5">
              <a:extLst>
                <a:ext uri="{FF2B5EF4-FFF2-40B4-BE49-F238E27FC236}">
                  <a16:creationId xmlns:a16="http://schemas.microsoft.com/office/drawing/2014/main" id="{3C9DF0C4-8430-481B-B3E7-B8F79BC0F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6">
              <a:extLst>
                <a:ext uri="{FF2B5EF4-FFF2-40B4-BE49-F238E27FC236}">
                  <a16:creationId xmlns:a16="http://schemas.microsoft.com/office/drawing/2014/main" id="{91D50B8E-D94F-4944-9FD2-08DD35E29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7">
              <a:extLst>
                <a:ext uri="{FF2B5EF4-FFF2-40B4-BE49-F238E27FC236}">
                  <a16:creationId xmlns:a16="http://schemas.microsoft.com/office/drawing/2014/main" id="{9B0A066C-DC3D-4E53-AC63-00DF45416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8">
              <a:extLst>
                <a:ext uri="{FF2B5EF4-FFF2-40B4-BE49-F238E27FC236}">
                  <a16:creationId xmlns:a16="http://schemas.microsoft.com/office/drawing/2014/main" id="{D2D040EF-76C0-496D-8C72-9DB143C3A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9">
              <a:extLst>
                <a:ext uri="{FF2B5EF4-FFF2-40B4-BE49-F238E27FC236}">
                  <a16:creationId xmlns:a16="http://schemas.microsoft.com/office/drawing/2014/main" id="{15FC8221-21EA-4D83-809B-108B7E0C5B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0">
              <a:extLst>
                <a:ext uri="{FF2B5EF4-FFF2-40B4-BE49-F238E27FC236}">
                  <a16:creationId xmlns:a16="http://schemas.microsoft.com/office/drawing/2014/main" id="{5A181F7D-35FA-49F3-8BCB-5D7250BA4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1">
              <a:extLst>
                <a:ext uri="{FF2B5EF4-FFF2-40B4-BE49-F238E27FC236}">
                  <a16:creationId xmlns:a16="http://schemas.microsoft.com/office/drawing/2014/main" id="{188DFD0A-AECC-43FC-B06B-D2A8A2EB9F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2">
              <a:extLst>
                <a:ext uri="{FF2B5EF4-FFF2-40B4-BE49-F238E27FC236}">
                  <a16:creationId xmlns:a16="http://schemas.microsoft.com/office/drawing/2014/main" id="{1769DE60-D3FA-40D0-96A4-6BEAD0C38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3">
              <a:extLst>
                <a:ext uri="{FF2B5EF4-FFF2-40B4-BE49-F238E27FC236}">
                  <a16:creationId xmlns:a16="http://schemas.microsoft.com/office/drawing/2014/main" id="{18E5EA87-065F-44FB-B99A-484483E31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5" name="Content Placeholder 4" descr="A vintage photo of a group of people in a room&#10;&#10;Description automatically generated">
            <a:extLst>
              <a:ext uri="{FF2B5EF4-FFF2-40B4-BE49-F238E27FC236}">
                <a16:creationId xmlns:a16="http://schemas.microsoft.com/office/drawing/2014/main" id="{EAF9DB95-A9A3-4DF8-A039-C982693824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12" r="-1" b="5511"/>
          <a:stretch/>
        </p:blipFill>
        <p:spPr>
          <a:xfrm>
            <a:off x="20" y="10"/>
            <a:ext cx="12188932" cy="5696067"/>
          </a:xfrm>
          <a:custGeom>
            <a:avLst/>
            <a:gdLst>
              <a:gd name="connsiteX0" fmla="*/ 0 w 12188952"/>
              <a:gd name="connsiteY0" fmla="*/ 0 h 5696077"/>
              <a:gd name="connsiteX1" fmla="*/ 12188952 w 12188952"/>
              <a:gd name="connsiteY1" fmla="*/ 0 h 5696077"/>
              <a:gd name="connsiteX2" fmla="*/ 12188952 w 12188952"/>
              <a:gd name="connsiteY2" fmla="*/ 4710335 h 5696077"/>
              <a:gd name="connsiteX3" fmla="*/ 12113803 w 12188952"/>
              <a:gd name="connsiteY3" fmla="*/ 4718295 h 5696077"/>
              <a:gd name="connsiteX4" fmla="*/ 6753597 w 12188952"/>
              <a:gd name="connsiteY4" fmla="*/ 5041852 h 5696077"/>
              <a:gd name="connsiteX5" fmla="*/ 400746 w 12188952"/>
              <a:gd name="connsiteY5" fmla="*/ 4870509 h 5696077"/>
              <a:gd name="connsiteX6" fmla="*/ 3700 w 12188952"/>
              <a:gd name="connsiteY6" fmla="*/ 4833875 h 5696077"/>
              <a:gd name="connsiteX7" fmla="*/ 3700 w 12188952"/>
              <a:gd name="connsiteY7" fmla="*/ 5696077 h 5696077"/>
              <a:gd name="connsiteX8" fmla="*/ 0 w 12188952"/>
              <a:gd name="connsiteY8" fmla="*/ 5696077 h 5696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88952" h="5696077">
                <a:moveTo>
                  <a:pt x="0" y="0"/>
                </a:moveTo>
                <a:lnTo>
                  <a:pt x="12188952" y="0"/>
                </a:lnTo>
                <a:lnTo>
                  <a:pt x="12188952" y="4710335"/>
                </a:lnTo>
                <a:lnTo>
                  <a:pt x="12113803" y="4718295"/>
                </a:lnTo>
                <a:cubicBezTo>
                  <a:pt x="10139508" y="4916244"/>
                  <a:pt x="8237152" y="5009247"/>
                  <a:pt x="6753597" y="5041852"/>
                </a:cubicBezTo>
                <a:cubicBezTo>
                  <a:pt x="4940362" y="5081701"/>
                  <a:pt x="2657278" y="5062371"/>
                  <a:pt x="400746" y="4870509"/>
                </a:cubicBezTo>
                <a:lnTo>
                  <a:pt x="3700" y="4833875"/>
                </a:lnTo>
                <a:lnTo>
                  <a:pt x="3700" y="5696077"/>
                </a:lnTo>
                <a:lnTo>
                  <a:pt x="0" y="569607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23544E-CDED-429C-A0B2-60E9C3A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744" y="5202936"/>
            <a:ext cx="9436608" cy="78638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Lessons of singing</a:t>
            </a:r>
          </a:p>
        </p:txBody>
      </p:sp>
    </p:spTree>
    <p:extLst>
      <p:ext uri="{BB962C8B-B14F-4D97-AF65-F5344CB8AC3E}">
        <p14:creationId xmlns:p14="http://schemas.microsoft.com/office/powerpoint/2010/main" val="1269914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FBD4BA0-5E13-4403-B4A7-40DF3A0185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22F0806-F5D8-4CCD-A924-6CC3D7BB26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C48C9CA8-31F2-4E7F-B5F8-52BB1996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C590ED89-E9C6-402B-8700-DCDA66952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1A6861F9-7385-40F8-BA83-B8DFF7F33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D41F8744-72EA-46E8-ABFE-852031D4A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9F0E0968-3DB0-43C4-8318-A6D9119D4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33CE9E31-D43C-454C-BFBE-C030D98E2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3927A156-CD49-44E3-BA78-CE0AA0250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2B83C26B-3353-4E6D-86D4-9461A7A86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2FB70090-1FB7-4335-9B1E-1E7EC6A2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B862257F-455F-4E18-A480-B22E8EFE1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3C9DF0C4-8430-481B-B3E7-B8F79BC0F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6">
              <a:extLst>
                <a:ext uri="{FF2B5EF4-FFF2-40B4-BE49-F238E27FC236}">
                  <a16:creationId xmlns:a16="http://schemas.microsoft.com/office/drawing/2014/main" id="{91D50B8E-D94F-4944-9FD2-08DD35E29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9B0A066C-DC3D-4E53-AC63-00DF45416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8">
              <a:extLst>
                <a:ext uri="{FF2B5EF4-FFF2-40B4-BE49-F238E27FC236}">
                  <a16:creationId xmlns:a16="http://schemas.microsoft.com/office/drawing/2014/main" id="{D2D040EF-76C0-496D-8C72-9DB143C3AD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9">
              <a:extLst>
                <a:ext uri="{FF2B5EF4-FFF2-40B4-BE49-F238E27FC236}">
                  <a16:creationId xmlns:a16="http://schemas.microsoft.com/office/drawing/2014/main" id="{15FC8221-21EA-4D83-809B-108B7E0C5B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0">
              <a:extLst>
                <a:ext uri="{FF2B5EF4-FFF2-40B4-BE49-F238E27FC236}">
                  <a16:creationId xmlns:a16="http://schemas.microsoft.com/office/drawing/2014/main" id="{5A181F7D-35FA-49F3-8BCB-5D7250BA4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1">
              <a:extLst>
                <a:ext uri="{FF2B5EF4-FFF2-40B4-BE49-F238E27FC236}">
                  <a16:creationId xmlns:a16="http://schemas.microsoft.com/office/drawing/2014/main" id="{188DFD0A-AECC-43FC-B06B-D2A8A2EB9F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1769DE60-D3FA-40D0-96A4-6BEAD0C38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18E5EA87-065F-44FB-B99A-484483E31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5" name="Content Placeholder 4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A4F38EC7-5EFB-4981-821C-8B1C39B347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91" r="-1" b="17730"/>
          <a:stretch/>
        </p:blipFill>
        <p:spPr>
          <a:xfrm>
            <a:off x="20" y="10"/>
            <a:ext cx="12188932" cy="5696067"/>
          </a:xfrm>
          <a:custGeom>
            <a:avLst/>
            <a:gdLst>
              <a:gd name="connsiteX0" fmla="*/ 0 w 12188952"/>
              <a:gd name="connsiteY0" fmla="*/ 0 h 5696077"/>
              <a:gd name="connsiteX1" fmla="*/ 12188952 w 12188952"/>
              <a:gd name="connsiteY1" fmla="*/ 0 h 5696077"/>
              <a:gd name="connsiteX2" fmla="*/ 12188952 w 12188952"/>
              <a:gd name="connsiteY2" fmla="*/ 4710335 h 5696077"/>
              <a:gd name="connsiteX3" fmla="*/ 12113803 w 12188952"/>
              <a:gd name="connsiteY3" fmla="*/ 4718295 h 5696077"/>
              <a:gd name="connsiteX4" fmla="*/ 6753597 w 12188952"/>
              <a:gd name="connsiteY4" fmla="*/ 5041852 h 5696077"/>
              <a:gd name="connsiteX5" fmla="*/ 400746 w 12188952"/>
              <a:gd name="connsiteY5" fmla="*/ 4870509 h 5696077"/>
              <a:gd name="connsiteX6" fmla="*/ 3700 w 12188952"/>
              <a:gd name="connsiteY6" fmla="*/ 4833875 h 5696077"/>
              <a:gd name="connsiteX7" fmla="*/ 3700 w 12188952"/>
              <a:gd name="connsiteY7" fmla="*/ 5696077 h 5696077"/>
              <a:gd name="connsiteX8" fmla="*/ 0 w 12188952"/>
              <a:gd name="connsiteY8" fmla="*/ 5696077 h 5696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88952" h="5696077">
                <a:moveTo>
                  <a:pt x="0" y="0"/>
                </a:moveTo>
                <a:lnTo>
                  <a:pt x="12188952" y="0"/>
                </a:lnTo>
                <a:lnTo>
                  <a:pt x="12188952" y="4710335"/>
                </a:lnTo>
                <a:lnTo>
                  <a:pt x="12113803" y="4718295"/>
                </a:lnTo>
                <a:cubicBezTo>
                  <a:pt x="10139508" y="4916244"/>
                  <a:pt x="8237152" y="5009247"/>
                  <a:pt x="6753597" y="5041852"/>
                </a:cubicBezTo>
                <a:cubicBezTo>
                  <a:pt x="4940362" y="5081701"/>
                  <a:pt x="2657278" y="5062371"/>
                  <a:pt x="400746" y="4870509"/>
                </a:cubicBezTo>
                <a:lnTo>
                  <a:pt x="3700" y="4833875"/>
                </a:lnTo>
                <a:lnTo>
                  <a:pt x="3700" y="5696077"/>
                </a:lnTo>
                <a:lnTo>
                  <a:pt x="0" y="569607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20D06D-83CB-4956-A108-4122F6B9D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744" y="5202936"/>
            <a:ext cx="9436608" cy="78638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Canteen</a:t>
            </a:r>
          </a:p>
        </p:txBody>
      </p:sp>
    </p:spTree>
    <p:extLst>
      <p:ext uri="{BB962C8B-B14F-4D97-AF65-F5344CB8AC3E}">
        <p14:creationId xmlns:p14="http://schemas.microsoft.com/office/powerpoint/2010/main" val="293080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8417673-F529-49EC-8402-EC8515FAD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6256332"/>
          </a:xfrm>
          <a:custGeom>
            <a:avLst/>
            <a:gdLst>
              <a:gd name="connsiteX0" fmla="*/ 0 w 12192000"/>
              <a:gd name="connsiteY0" fmla="*/ 6256332 h 6256332"/>
              <a:gd name="connsiteX1" fmla="*/ 12192000 w 12192000"/>
              <a:gd name="connsiteY1" fmla="*/ 6256332 h 6256332"/>
              <a:gd name="connsiteX2" fmla="*/ 12192000 w 12192000"/>
              <a:gd name="connsiteY2" fmla="*/ 1476999 h 6256332"/>
              <a:gd name="connsiteX3" fmla="*/ 11641106 w 12192000"/>
              <a:gd name="connsiteY3" fmla="*/ 293499 h 6256332"/>
              <a:gd name="connsiteX4" fmla="*/ 11503315 w 12192000"/>
              <a:gd name="connsiteY4" fmla="*/ 234 h 6256332"/>
              <a:gd name="connsiteX5" fmla="*/ 11009115 w 12192000"/>
              <a:gd name="connsiteY5" fmla="*/ 234 h 6256332"/>
              <a:gd name="connsiteX6" fmla="*/ 9923087 w 12192000"/>
              <a:gd name="connsiteY6" fmla="*/ 234 h 6256332"/>
              <a:gd name="connsiteX7" fmla="*/ 9715554 w 12192000"/>
              <a:gd name="connsiteY7" fmla="*/ 234 h 6256332"/>
              <a:gd name="connsiteX8" fmla="*/ 9220071 w 12192000"/>
              <a:gd name="connsiteY8" fmla="*/ 234 h 6256332"/>
              <a:gd name="connsiteX9" fmla="*/ 8134043 w 12192000"/>
              <a:gd name="connsiteY9" fmla="*/ 234 h 6256332"/>
              <a:gd name="connsiteX10" fmla="*/ 7913368 w 12192000"/>
              <a:gd name="connsiteY10" fmla="*/ 234 h 6256332"/>
              <a:gd name="connsiteX11" fmla="*/ 7913260 w 12192000"/>
              <a:gd name="connsiteY11" fmla="*/ 0 h 6256332"/>
              <a:gd name="connsiteX12" fmla="*/ 7417776 w 12192000"/>
              <a:gd name="connsiteY12" fmla="*/ 0 h 6256332"/>
              <a:gd name="connsiteX13" fmla="*/ 6331751 w 12192000"/>
              <a:gd name="connsiteY13" fmla="*/ 0 h 6256332"/>
              <a:gd name="connsiteX14" fmla="*/ 6124217 w 12192000"/>
              <a:gd name="connsiteY14" fmla="*/ 0 h 6256332"/>
              <a:gd name="connsiteX15" fmla="*/ 5628734 w 12192000"/>
              <a:gd name="connsiteY15" fmla="*/ 0 h 6256332"/>
              <a:gd name="connsiteX16" fmla="*/ 4542707 w 12192000"/>
              <a:gd name="connsiteY16" fmla="*/ 0 h 6256332"/>
              <a:gd name="connsiteX17" fmla="*/ 1504199 w 12192000"/>
              <a:gd name="connsiteY17" fmla="*/ 0 h 6256332"/>
              <a:gd name="connsiteX18" fmla="*/ 0 w 12192000"/>
              <a:gd name="connsiteY18" fmla="*/ 0 h 6256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0" h="6256332">
                <a:moveTo>
                  <a:pt x="0" y="6256332"/>
                </a:moveTo>
                <a:lnTo>
                  <a:pt x="12192000" y="6256332"/>
                </a:lnTo>
                <a:lnTo>
                  <a:pt x="12192000" y="1476999"/>
                </a:lnTo>
                <a:lnTo>
                  <a:pt x="11641106" y="293499"/>
                </a:lnTo>
                <a:lnTo>
                  <a:pt x="11503315" y="234"/>
                </a:lnTo>
                <a:lnTo>
                  <a:pt x="11009115" y="234"/>
                </a:lnTo>
                <a:lnTo>
                  <a:pt x="9923087" y="234"/>
                </a:lnTo>
                <a:lnTo>
                  <a:pt x="9715554" y="234"/>
                </a:lnTo>
                <a:lnTo>
                  <a:pt x="9220071" y="234"/>
                </a:lnTo>
                <a:lnTo>
                  <a:pt x="8134043" y="234"/>
                </a:lnTo>
                <a:lnTo>
                  <a:pt x="7913368" y="234"/>
                </a:lnTo>
                <a:lnTo>
                  <a:pt x="7913260" y="0"/>
                </a:lnTo>
                <a:lnTo>
                  <a:pt x="7417776" y="0"/>
                </a:lnTo>
                <a:lnTo>
                  <a:pt x="6331751" y="0"/>
                </a:lnTo>
                <a:lnTo>
                  <a:pt x="6124217" y="0"/>
                </a:lnTo>
                <a:lnTo>
                  <a:pt x="5628734" y="0"/>
                </a:lnTo>
                <a:lnTo>
                  <a:pt x="4542707" y="0"/>
                </a:lnTo>
                <a:lnTo>
                  <a:pt x="150419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B713C439-C170-4E72-9547-69FE793E86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5"/>
          <a:stretch/>
        </p:blipFill>
        <p:spPr>
          <a:xfrm>
            <a:off x="20" y="10"/>
            <a:ext cx="12191980" cy="6040296"/>
          </a:xfrm>
          <a:custGeom>
            <a:avLst/>
            <a:gdLst>
              <a:gd name="connsiteX0" fmla="*/ 0 w 12192000"/>
              <a:gd name="connsiteY0" fmla="*/ 0 h 6040306"/>
              <a:gd name="connsiteX1" fmla="*/ 12192000 w 12192000"/>
              <a:gd name="connsiteY1" fmla="*/ 0 h 6040306"/>
              <a:gd name="connsiteX2" fmla="*/ 12192000 w 12192000"/>
              <a:gd name="connsiteY2" fmla="*/ 4211076 h 6040306"/>
              <a:gd name="connsiteX3" fmla="*/ 11340591 w 12192000"/>
              <a:gd name="connsiteY3" fmla="*/ 6040306 h 6040306"/>
              <a:gd name="connsiteX4" fmla="*/ 10860731 w 12192000"/>
              <a:gd name="connsiteY4" fmla="*/ 6040306 h 6040306"/>
              <a:gd name="connsiteX5" fmla="*/ 9808950 w 12192000"/>
              <a:gd name="connsiteY5" fmla="*/ 6040306 h 6040306"/>
              <a:gd name="connsiteX6" fmla="*/ 5960209 w 12192000"/>
              <a:gd name="connsiteY6" fmla="*/ 6040306 h 6040306"/>
              <a:gd name="connsiteX7" fmla="*/ 5480349 w 12192000"/>
              <a:gd name="connsiteY7" fmla="*/ 6040306 h 6040306"/>
              <a:gd name="connsiteX8" fmla="*/ 5096434 w 12192000"/>
              <a:gd name="connsiteY8" fmla="*/ 6040306 h 6040306"/>
              <a:gd name="connsiteX9" fmla="*/ 4428567 w 12192000"/>
              <a:gd name="connsiteY9" fmla="*/ 6040306 h 6040306"/>
              <a:gd name="connsiteX10" fmla="*/ 0 w 12192000"/>
              <a:gd name="connsiteY10" fmla="*/ 6040306 h 6040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040306">
                <a:moveTo>
                  <a:pt x="0" y="0"/>
                </a:moveTo>
                <a:lnTo>
                  <a:pt x="12192000" y="0"/>
                </a:lnTo>
                <a:lnTo>
                  <a:pt x="12192000" y="4211076"/>
                </a:lnTo>
                <a:lnTo>
                  <a:pt x="11340591" y="6040306"/>
                </a:lnTo>
                <a:lnTo>
                  <a:pt x="10860731" y="6040306"/>
                </a:lnTo>
                <a:lnTo>
                  <a:pt x="9808950" y="6040306"/>
                </a:lnTo>
                <a:lnTo>
                  <a:pt x="5960209" y="6040306"/>
                </a:lnTo>
                <a:lnTo>
                  <a:pt x="5480349" y="6040306"/>
                </a:lnTo>
                <a:lnTo>
                  <a:pt x="5096434" y="6040306"/>
                </a:lnTo>
                <a:lnTo>
                  <a:pt x="4428567" y="6040306"/>
                </a:lnTo>
                <a:lnTo>
                  <a:pt x="0" y="6040306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93E088-2450-496A-8E0A-0B41AE02E6AC}"/>
              </a:ext>
            </a:extLst>
          </p:cNvPr>
          <p:cNvSpPr txBox="1"/>
          <p:nvPr/>
        </p:nvSpPr>
        <p:spPr>
          <a:xfrm flipH="1">
            <a:off x="5525134" y="5455822"/>
            <a:ext cx="8244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dancing</a:t>
            </a:r>
          </a:p>
        </p:txBody>
      </p:sp>
    </p:spTree>
    <p:extLst>
      <p:ext uri="{BB962C8B-B14F-4D97-AF65-F5344CB8AC3E}">
        <p14:creationId xmlns:p14="http://schemas.microsoft.com/office/powerpoint/2010/main" val="2137820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243</Words>
  <Application>Microsoft Office PowerPoint</Application>
  <PresentationFormat>Widescreen</PresentationFormat>
  <Paragraphs>74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Tw Cen MT</vt:lpstr>
      <vt:lpstr>Wingdings</vt:lpstr>
      <vt:lpstr>Office Theme</vt:lpstr>
      <vt:lpstr>Management system for:  Academy of the handsome men and beautiful woman(BEA) web application</vt:lpstr>
      <vt:lpstr>Introduction</vt:lpstr>
      <vt:lpstr>Outline</vt:lpstr>
      <vt:lpstr>Vision  </vt:lpstr>
      <vt:lpstr>Chorus of pupils of the Smolny Institute. Graduation Album of 1889</vt:lpstr>
      <vt:lpstr>Lessons of music</vt:lpstr>
      <vt:lpstr>Lessons of singing</vt:lpstr>
      <vt:lpstr>Canteen</vt:lpstr>
      <vt:lpstr>PowerPoint Presentation</vt:lpstr>
      <vt:lpstr>PowerPoint Presentation</vt:lpstr>
      <vt:lpstr>First steps of my work</vt:lpstr>
      <vt:lpstr>User page</vt:lpstr>
      <vt:lpstr>Use case for user and participant</vt:lpstr>
      <vt:lpstr>Use case for administrator and lecturer</vt:lpstr>
      <vt:lpstr>Domain model</vt:lpstr>
      <vt:lpstr>Summary of System Features </vt:lpstr>
      <vt:lpstr>Design </vt:lpstr>
      <vt:lpstr>CRUD METHODS FOR ADMIN</vt:lpstr>
      <vt:lpstr>Sd for CRUD METHODS FOR ADMIN</vt:lpstr>
      <vt:lpstr>Sd for order an exam</vt:lpstr>
      <vt:lpstr>Implementation</vt:lpstr>
      <vt:lpstr>Test an application</vt:lpstr>
      <vt:lpstr>Summary and future work</vt:lpstr>
      <vt:lpstr>Outlook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Management system for:  Academy of the handsome men and beautiful woman(BEA) web application</dc:title>
  <dc:creator>Kristina Shiryagina</dc:creator>
  <cp:lastModifiedBy>Kristina Shiryagina</cp:lastModifiedBy>
  <cp:revision>7</cp:revision>
  <dcterms:created xsi:type="dcterms:W3CDTF">2020-01-23T21:11:20Z</dcterms:created>
  <dcterms:modified xsi:type="dcterms:W3CDTF">2020-01-23T23:47:00Z</dcterms:modified>
</cp:coreProperties>
</file>